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4"/>
  </p:sldMasterIdLst>
  <p:notesMasterIdLst>
    <p:notesMasterId r:id="rId7"/>
  </p:notesMasterIdLst>
  <p:sldIdLst>
    <p:sldId id="2654" r:id="rId5"/>
    <p:sldId id="2657" r:id="rId6"/>
  </p:sldIdLst>
  <p:sldSz cx="9144000" cy="6858000" type="screen4x3"/>
  <p:notesSz cx="6797675" cy="9872663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CE6F2"/>
    <a:srgbClr val="A1D6FD"/>
    <a:srgbClr val="009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6FF86-C31B-48F2-BFB7-DA6B1452F15A}" v="2" dt="2020-04-09T21:56:20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B65D0-40B0-44D8-8CD1-7464DC6323D9}" type="datetimeFigureOut">
              <a:rPr lang="en-CH" smtClean="0"/>
              <a:t>04/13/2020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FA155-311C-4470-A36B-E123DE1148B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6320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0002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11973">
              <a:spcBef>
                <a:spcPts val="24"/>
              </a:spcBef>
            </a:pPr>
            <a:r>
              <a:rPr lang="en-GB"/>
              <a:t>Info </a:t>
            </a:r>
            <a:r>
              <a:rPr lang="en-GB" spc="-5"/>
              <a:t>goes</a:t>
            </a:r>
            <a:r>
              <a:rPr lang="en-GB" spc="-75"/>
              <a:t> </a:t>
            </a:r>
            <a:r>
              <a:rPr lang="en-GB" spc="-5"/>
              <a:t>here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35918">
              <a:spcBef>
                <a:spcPts val="24"/>
              </a:spcBef>
            </a:pPr>
            <a:fld id="{81D60167-4931-47E6-BA6A-407CBD079E47}" type="slidenum">
              <a:rPr lang="en-CH" smtClean="0"/>
              <a:pPr marL="35918">
                <a:spcBef>
                  <a:spcPts val="24"/>
                </a:spcBef>
              </a:pPr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0840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7701" y="1487332"/>
            <a:ext cx="6908599" cy="943015"/>
          </a:xfrm>
        </p:spPr>
        <p:txBody>
          <a:bodyPr lIns="0" tIns="0" rIns="0" bIns="0"/>
          <a:lstStyle>
            <a:lvl1pPr>
              <a:defRPr sz="612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1316" y="2175592"/>
            <a:ext cx="8421369" cy="232051"/>
          </a:xfrm>
        </p:spPr>
        <p:txBody>
          <a:bodyPr lIns="0" tIns="0" rIns="0" bIns="0"/>
          <a:lstStyle>
            <a:lvl1pPr>
              <a:defRPr sz="150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11973">
              <a:spcBef>
                <a:spcPts val="24"/>
              </a:spcBef>
            </a:pPr>
            <a:r>
              <a:rPr lang="en-GB"/>
              <a:t>Info </a:t>
            </a:r>
            <a:r>
              <a:rPr lang="en-GB" spc="-5"/>
              <a:t>goes</a:t>
            </a:r>
            <a:r>
              <a:rPr lang="en-GB" spc="-75"/>
              <a:t> </a:t>
            </a:r>
            <a:r>
              <a:rPr lang="en-GB" spc="-5"/>
              <a:t>here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35918">
              <a:spcBef>
                <a:spcPts val="24"/>
              </a:spcBef>
            </a:pPr>
            <a:fld id="{81D60167-4931-47E6-BA6A-407CBD079E47}" type="slidenum">
              <a:rPr lang="en-CH" smtClean="0"/>
              <a:pPr marL="35918">
                <a:spcBef>
                  <a:spcPts val="24"/>
                </a:spcBef>
              </a:pPr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2558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7701" y="1487332"/>
            <a:ext cx="6908599" cy="943015"/>
          </a:xfrm>
        </p:spPr>
        <p:txBody>
          <a:bodyPr lIns="0" tIns="0" rIns="0" bIns="0"/>
          <a:lstStyle>
            <a:lvl1pPr>
              <a:defRPr sz="612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11973">
              <a:spcBef>
                <a:spcPts val="24"/>
              </a:spcBef>
            </a:pPr>
            <a:r>
              <a:rPr lang="en-GB"/>
              <a:t>Info </a:t>
            </a:r>
            <a:r>
              <a:rPr lang="en-GB" spc="-5"/>
              <a:t>goes</a:t>
            </a:r>
            <a:r>
              <a:rPr lang="en-GB" spc="-75"/>
              <a:t> </a:t>
            </a:r>
            <a:r>
              <a:rPr lang="en-GB" spc="-5"/>
              <a:t>here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35918">
              <a:spcBef>
                <a:spcPts val="24"/>
              </a:spcBef>
            </a:pPr>
            <a:fld id="{81D60167-4931-47E6-BA6A-407CBD079E47}" type="slidenum">
              <a:rPr lang="en-CH" smtClean="0"/>
              <a:pPr marL="35918">
                <a:spcBef>
                  <a:spcPts val="24"/>
                </a:spcBef>
              </a:pPr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8937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3048001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206DB6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18" name="bk object 18"/>
          <p:cNvSpPr/>
          <p:nvPr/>
        </p:nvSpPr>
        <p:spPr>
          <a:xfrm>
            <a:off x="4572000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194C7F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19" name="bk object 19"/>
          <p:cNvSpPr/>
          <p:nvPr/>
        </p:nvSpPr>
        <p:spPr>
          <a:xfrm>
            <a:off x="7620001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0D2844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0" name="bk object 20"/>
          <p:cNvSpPr/>
          <p:nvPr/>
        </p:nvSpPr>
        <p:spPr>
          <a:xfrm>
            <a:off x="1524001" y="6749998"/>
            <a:ext cx="1524635" cy="108585"/>
          </a:xfrm>
          <a:custGeom>
            <a:avLst/>
            <a:gdLst/>
            <a:ahLst/>
            <a:cxnLst/>
            <a:rect l="l" t="t" r="r" b="b"/>
            <a:pathLst>
              <a:path w="1524635" h="108584">
                <a:moveTo>
                  <a:pt x="0" y="108000"/>
                </a:moveTo>
                <a:lnTo>
                  <a:pt x="1524012" y="108000"/>
                </a:lnTo>
                <a:lnTo>
                  <a:pt x="1524012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7EA2D5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1" name="bk object 21"/>
          <p:cNvSpPr/>
          <p:nvPr/>
        </p:nvSpPr>
        <p:spPr>
          <a:xfrm>
            <a:off x="6096001" y="6749998"/>
            <a:ext cx="1524635" cy="108585"/>
          </a:xfrm>
          <a:custGeom>
            <a:avLst/>
            <a:gdLst/>
            <a:ahLst/>
            <a:cxnLst/>
            <a:rect l="l" t="t" r="r" b="b"/>
            <a:pathLst>
              <a:path w="1524634" h="108584">
                <a:moveTo>
                  <a:pt x="0" y="108000"/>
                </a:moveTo>
                <a:lnTo>
                  <a:pt x="1524012" y="108000"/>
                </a:lnTo>
                <a:lnTo>
                  <a:pt x="1524012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003570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2" name="bk object 22"/>
          <p:cNvSpPr/>
          <p:nvPr/>
        </p:nvSpPr>
        <p:spPr>
          <a:xfrm>
            <a:off x="0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A3C4E9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7701" y="1487332"/>
            <a:ext cx="6908599" cy="943015"/>
          </a:xfrm>
        </p:spPr>
        <p:txBody>
          <a:bodyPr lIns="0" tIns="0" rIns="0" bIns="0"/>
          <a:lstStyle>
            <a:lvl1pPr>
              <a:defRPr sz="612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11973">
              <a:spcBef>
                <a:spcPts val="24"/>
              </a:spcBef>
            </a:pPr>
            <a:r>
              <a:rPr lang="en-GB"/>
              <a:t>Info </a:t>
            </a:r>
            <a:r>
              <a:rPr lang="en-GB" spc="-5"/>
              <a:t>goes</a:t>
            </a:r>
            <a:r>
              <a:rPr lang="en-GB" spc="-75"/>
              <a:t> </a:t>
            </a:r>
            <a:r>
              <a:rPr lang="en-GB" spc="-5"/>
              <a:t>here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35918">
              <a:spcBef>
                <a:spcPts val="24"/>
              </a:spcBef>
            </a:pPr>
            <a:fld id="{81D60167-4931-47E6-BA6A-407CBD079E47}" type="slidenum">
              <a:rPr lang="en-CH" smtClean="0"/>
              <a:pPr marL="35918">
                <a:spcBef>
                  <a:spcPts val="24"/>
                </a:spcBef>
              </a:pPr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9461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3048001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206DB6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18" name="bk object 18"/>
          <p:cNvSpPr/>
          <p:nvPr/>
        </p:nvSpPr>
        <p:spPr>
          <a:xfrm>
            <a:off x="4572000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194C7F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19" name="bk object 19"/>
          <p:cNvSpPr/>
          <p:nvPr/>
        </p:nvSpPr>
        <p:spPr>
          <a:xfrm>
            <a:off x="7620001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0D2844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0" name="bk object 20"/>
          <p:cNvSpPr/>
          <p:nvPr/>
        </p:nvSpPr>
        <p:spPr>
          <a:xfrm>
            <a:off x="1524001" y="6749998"/>
            <a:ext cx="1524635" cy="108585"/>
          </a:xfrm>
          <a:custGeom>
            <a:avLst/>
            <a:gdLst/>
            <a:ahLst/>
            <a:cxnLst/>
            <a:rect l="l" t="t" r="r" b="b"/>
            <a:pathLst>
              <a:path w="1524635" h="108584">
                <a:moveTo>
                  <a:pt x="0" y="108000"/>
                </a:moveTo>
                <a:lnTo>
                  <a:pt x="1524012" y="108000"/>
                </a:lnTo>
                <a:lnTo>
                  <a:pt x="1524012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7EA2D5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1" name="bk object 21"/>
          <p:cNvSpPr/>
          <p:nvPr/>
        </p:nvSpPr>
        <p:spPr>
          <a:xfrm>
            <a:off x="6096001" y="6749998"/>
            <a:ext cx="1524635" cy="108585"/>
          </a:xfrm>
          <a:custGeom>
            <a:avLst/>
            <a:gdLst/>
            <a:ahLst/>
            <a:cxnLst/>
            <a:rect l="l" t="t" r="r" b="b"/>
            <a:pathLst>
              <a:path w="1524634" h="108584">
                <a:moveTo>
                  <a:pt x="0" y="108000"/>
                </a:moveTo>
                <a:lnTo>
                  <a:pt x="1524012" y="108000"/>
                </a:lnTo>
                <a:lnTo>
                  <a:pt x="1524012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003570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2" name="bk object 22"/>
          <p:cNvSpPr/>
          <p:nvPr/>
        </p:nvSpPr>
        <p:spPr>
          <a:xfrm>
            <a:off x="0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A3C4E9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11973">
              <a:spcBef>
                <a:spcPts val="24"/>
              </a:spcBef>
            </a:pPr>
            <a:r>
              <a:rPr lang="en-GB"/>
              <a:t>Info </a:t>
            </a:r>
            <a:r>
              <a:rPr lang="en-GB" spc="-5"/>
              <a:t>goes</a:t>
            </a:r>
            <a:r>
              <a:rPr lang="en-GB" spc="-75"/>
              <a:t> </a:t>
            </a:r>
            <a:r>
              <a:rPr lang="en-GB" spc="-5"/>
              <a:t>here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35918">
              <a:spcBef>
                <a:spcPts val="24"/>
              </a:spcBef>
            </a:pPr>
            <a:fld id="{81D60167-4931-47E6-BA6A-407CBD079E47}" type="slidenum">
              <a:rPr lang="en-CH" smtClean="0"/>
              <a:pPr marL="35918">
                <a:spcBef>
                  <a:spcPts val="24"/>
                </a:spcBef>
              </a:pPr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0622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360" y="1443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0" y="1443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701" y="1487331"/>
            <a:ext cx="6908599" cy="2000548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1316" y="2175593"/>
            <a:ext cx="8421369" cy="1354217"/>
          </a:xfrm>
        </p:spPr>
        <p:txBody>
          <a:bodyPr/>
          <a:lstStyle>
            <a:lvl2pPr marL="333569">
              <a:defRPr/>
            </a:lvl2pPr>
            <a:lvl3pPr marL="500352">
              <a:defRPr/>
            </a:lvl3pPr>
            <a:lvl4pPr marL="667137">
              <a:defRPr/>
            </a:lvl4pPr>
            <a:lvl5pPr marL="833922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46508" y="1009336"/>
            <a:ext cx="8250777" cy="210507"/>
          </a:xfrm>
        </p:spPr>
        <p:txBody>
          <a:bodyPr vert="horz" lIns="0" tIns="0" rIns="0" bIns="0" rtlCol="0">
            <a:spAutoFit/>
          </a:bodyPr>
          <a:lstStyle>
            <a:lvl1pPr marL="0" indent="0">
              <a:buNone/>
              <a:defRPr lang="en-US" sz="1368" b="1" i="1" baseline="0" dirty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164158" lvl="0" indent="-164158">
              <a:lnSpc>
                <a:spcPct val="100000"/>
              </a:lnSpc>
            </a:pPr>
            <a:r>
              <a:rPr lang="en-US"/>
              <a:t>Click to insert tagline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9EA481-D78B-43F1-BB58-23D71AD300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21901" y="6376306"/>
            <a:ext cx="189229" cy="116057"/>
          </a:xfrm>
        </p:spPr>
        <p:txBody>
          <a:bodyPr/>
          <a:lstStyle/>
          <a:p>
            <a:fld id="{02808CEC-392A-4DA6-8799-608B4B246E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9E8A8A7C-29C7-4B6C-A9DA-B4357778C9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2454" y="6361310"/>
            <a:ext cx="7037187" cy="189539"/>
          </a:xfrm>
        </p:spPr>
        <p:txBody>
          <a:bodyPr vert="horz" lIns="0" tIns="0" rIns="0" bIns="0" rtlCol="0" anchor="ctr" anchorCtr="0">
            <a:spAutoFit/>
          </a:bodyPr>
          <a:lstStyle>
            <a:lvl1pPr marL="0" indent="0">
              <a:buFontTx/>
              <a:buNone/>
              <a:defRPr lang="en-GB" sz="684" b="0" baseline="0" noProof="0" dirty="0"/>
            </a:lvl1pPr>
          </a:lstStyle>
          <a:p>
            <a:pPr marL="381249" lvl="0" indent="-762498">
              <a:lnSpc>
                <a:spcPct val="90000"/>
              </a:lnSpc>
              <a:tabLst>
                <a:tab pos="347467" algn="r"/>
                <a:tab pos="382214" algn="l"/>
              </a:tabLst>
            </a:pPr>
            <a:r>
              <a:rPr lang="en-GB" noProof="0"/>
              <a:t>	Note:	Enter here</a:t>
            </a:r>
          </a:p>
          <a:p>
            <a:pPr marL="381249" lvl="0" indent="-762498">
              <a:lnSpc>
                <a:spcPct val="90000"/>
              </a:lnSpc>
              <a:tabLst>
                <a:tab pos="347467" algn="r"/>
                <a:tab pos="382214" algn="l"/>
              </a:tabLst>
            </a:pPr>
            <a:r>
              <a:rPr lang="en-GB" noProof="0"/>
              <a:t>	Source:	Enter here</a:t>
            </a:r>
          </a:p>
        </p:txBody>
      </p:sp>
    </p:spTree>
    <p:extLst>
      <p:ext uri="{BB962C8B-B14F-4D97-AF65-F5344CB8AC3E}">
        <p14:creationId xmlns:p14="http://schemas.microsoft.com/office/powerpoint/2010/main" val="276208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359" y="1442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9" y="1442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b" anchorCtr="0">
            <a:noAutofit/>
          </a:bodyPr>
          <a:lstStyle>
            <a:lvl1pPr>
              <a:defRPr kumimoji="0" lang="en-GB" i="0" u="none" strike="noStrike" cap="none" spc="0" normalizeH="0" baseline="0" noProof="0">
                <a:ln>
                  <a:noFill/>
                </a:ln>
                <a:solidFill>
                  <a:srgbClr val="195494"/>
                </a:solidFill>
                <a:effectLst/>
                <a:uLnTx/>
                <a:uFillTx/>
              </a:defRPr>
            </a:lvl1pPr>
          </a:lstStyle>
          <a:p>
            <a:pPr marL="0" marR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1316" y="2175593"/>
            <a:ext cx="8421369" cy="1354217"/>
          </a:xfrm>
        </p:spPr>
        <p:txBody>
          <a:bodyPr/>
          <a:lstStyle>
            <a:lvl2pPr marL="353827">
              <a:defRPr/>
            </a:lvl2pPr>
            <a:lvl3pPr marL="530738">
              <a:defRPr/>
            </a:lvl3pPr>
            <a:lvl4pPr marL="707652">
              <a:defRPr/>
            </a:lvl4pPr>
            <a:lvl5pPr marL="884565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36566" y="6386017"/>
            <a:ext cx="234573" cy="18660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F10D0C9B-B394-4A75-BF31-2B304C64919E}" type="slidenum">
              <a:rPr lang="de-CH" sz="806" smtClean="0">
                <a:latin typeface="Corbel" panose="020B0503020204020204" pitchFamily="34" charset="0"/>
              </a:rPr>
              <a:pPr lvl="0"/>
              <a:t>‹#›</a:t>
            </a:fld>
            <a:endParaRPr lang="de-CH" sz="806" err="1">
              <a:latin typeface="Corbel" panose="020B0503020204020204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662453" y="6355538"/>
            <a:ext cx="7037187" cy="201081"/>
          </a:xfrm>
        </p:spPr>
        <p:txBody>
          <a:bodyPr anchor="ctr" anchorCtr="0"/>
          <a:lstStyle>
            <a:lvl1pPr marL="404402" indent="-808804">
              <a:lnSpc>
                <a:spcPct val="90000"/>
              </a:lnSpc>
              <a:buNone/>
              <a:tabLst>
                <a:tab pos="368569" algn="r"/>
                <a:tab pos="405426" algn="l"/>
              </a:tabLst>
              <a:defRPr sz="726" baseline="0"/>
            </a:lvl1pPr>
            <a:lvl2pPr marL="174127" indent="0">
              <a:buNone/>
              <a:defRPr sz="806"/>
            </a:lvl2pPr>
            <a:lvl3pPr marL="348254" indent="0">
              <a:buNone/>
              <a:defRPr sz="806"/>
            </a:lvl3pPr>
            <a:lvl4pPr marL="522381" indent="0">
              <a:buNone/>
              <a:defRPr sz="806"/>
            </a:lvl4pPr>
            <a:lvl5pPr marL="696508" indent="0">
              <a:buNone/>
              <a:defRPr sz="806"/>
            </a:lvl5pPr>
          </a:lstStyle>
          <a:p>
            <a:pPr lvl="0"/>
            <a:r>
              <a:rPr lang="en-GB" noProof="0"/>
              <a:t>	Note:	Enter here</a:t>
            </a:r>
          </a:p>
          <a:p>
            <a:pPr lvl="0"/>
            <a:r>
              <a:rPr lang="en-GB" noProof="0"/>
              <a:t>	Source:	Enter here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46507" y="1009336"/>
            <a:ext cx="8250777" cy="22326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51" b="1" i="1" baseline="0">
                <a:solidFill>
                  <a:srgbClr val="9A0827"/>
                </a:solidFill>
              </a:defRPr>
            </a:lvl1pPr>
            <a:lvl2pPr marL="174127" indent="0">
              <a:buNone/>
              <a:defRPr/>
            </a:lvl2pPr>
          </a:lstStyle>
          <a:p>
            <a:pPr lvl="0"/>
            <a:r>
              <a:rPr lang="en-US"/>
              <a:t>Click to insert tagline</a:t>
            </a:r>
          </a:p>
        </p:txBody>
      </p:sp>
    </p:spTree>
    <p:extLst>
      <p:ext uri="{BB962C8B-B14F-4D97-AF65-F5344CB8AC3E}">
        <p14:creationId xmlns:p14="http://schemas.microsoft.com/office/powerpoint/2010/main" val="366784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359" y="1442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9" y="1442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b" anchorCtr="0">
            <a:noAutofit/>
          </a:bodyPr>
          <a:lstStyle>
            <a:lvl1pPr>
              <a:defRPr kumimoji="0" lang="en-GB" i="0" u="none" strike="noStrike" cap="none" spc="0" normalizeH="0" baseline="0" noProof="0">
                <a:ln>
                  <a:noFill/>
                </a:ln>
                <a:solidFill>
                  <a:srgbClr val="195494"/>
                </a:solidFill>
                <a:effectLst/>
                <a:uLnTx/>
                <a:uFillTx/>
              </a:defRPr>
            </a:lvl1pPr>
          </a:lstStyle>
          <a:p>
            <a:pPr marL="0" marR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1316" y="2175593"/>
            <a:ext cx="8421369" cy="1354217"/>
          </a:xfrm>
        </p:spPr>
        <p:txBody>
          <a:bodyPr/>
          <a:lstStyle>
            <a:lvl2pPr marL="353827">
              <a:defRPr/>
            </a:lvl2pPr>
            <a:lvl3pPr marL="530738">
              <a:defRPr/>
            </a:lvl3pPr>
            <a:lvl4pPr marL="707652">
              <a:defRPr/>
            </a:lvl4pPr>
            <a:lvl5pPr marL="884565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36566" y="6386017"/>
            <a:ext cx="234573" cy="18660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F10D0C9B-B394-4A75-BF31-2B304C64919E}" type="slidenum">
              <a:rPr lang="de-CH" sz="806" smtClean="0">
                <a:latin typeface="Corbel" panose="020B0503020204020204" pitchFamily="34" charset="0"/>
              </a:rPr>
              <a:pPr lvl="0"/>
              <a:t>‹#›</a:t>
            </a:fld>
            <a:endParaRPr lang="de-CH" sz="806" err="1">
              <a:latin typeface="Corbel" panose="020B0503020204020204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662453" y="6355538"/>
            <a:ext cx="7037187" cy="201081"/>
          </a:xfrm>
        </p:spPr>
        <p:txBody>
          <a:bodyPr anchor="ctr" anchorCtr="0"/>
          <a:lstStyle>
            <a:lvl1pPr marL="404402" indent="-808804">
              <a:lnSpc>
                <a:spcPct val="90000"/>
              </a:lnSpc>
              <a:buNone/>
              <a:tabLst>
                <a:tab pos="368569" algn="r"/>
                <a:tab pos="405426" algn="l"/>
              </a:tabLst>
              <a:defRPr sz="726" baseline="0"/>
            </a:lvl1pPr>
            <a:lvl2pPr marL="174127" indent="0">
              <a:buNone/>
              <a:defRPr sz="806"/>
            </a:lvl2pPr>
            <a:lvl3pPr marL="348254" indent="0">
              <a:buNone/>
              <a:defRPr sz="806"/>
            </a:lvl3pPr>
            <a:lvl4pPr marL="522381" indent="0">
              <a:buNone/>
              <a:defRPr sz="806"/>
            </a:lvl4pPr>
            <a:lvl5pPr marL="696508" indent="0">
              <a:buNone/>
              <a:defRPr sz="806"/>
            </a:lvl5pPr>
          </a:lstStyle>
          <a:p>
            <a:pPr lvl="0"/>
            <a:r>
              <a:rPr lang="en-GB" noProof="0"/>
              <a:t>	Note:	Enter here</a:t>
            </a:r>
          </a:p>
          <a:p>
            <a:pPr lvl="0"/>
            <a:r>
              <a:rPr lang="en-GB" noProof="0"/>
              <a:t>	Source:	Enter here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46507" y="1009336"/>
            <a:ext cx="8250777" cy="22326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51" b="1" i="1" baseline="0">
                <a:solidFill>
                  <a:srgbClr val="9A0827"/>
                </a:solidFill>
              </a:defRPr>
            </a:lvl1pPr>
            <a:lvl2pPr marL="174127" indent="0">
              <a:buNone/>
              <a:defRPr/>
            </a:lvl2pPr>
          </a:lstStyle>
          <a:p>
            <a:pPr lvl="0"/>
            <a:r>
              <a:rPr lang="en-US"/>
              <a:t>Click to insert tagline</a:t>
            </a:r>
          </a:p>
        </p:txBody>
      </p:sp>
    </p:spTree>
    <p:extLst>
      <p:ext uri="{BB962C8B-B14F-4D97-AF65-F5344CB8AC3E}">
        <p14:creationId xmlns:p14="http://schemas.microsoft.com/office/powerpoint/2010/main" val="33608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673262B-2DB9-427F-9E6F-36B3A545EE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665349950"/>
              </p:ext>
            </p:extLst>
          </p:nvPr>
        </p:nvGraphicFramePr>
        <p:xfrm>
          <a:off x="1588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2" imgW="624" imgH="623" progId="TCLayout.ActiveDocument.1">
                  <p:embed/>
                </p:oleObj>
              </mc:Choice>
              <mc:Fallback>
                <p:oleObj name="think-cell Slide" r:id="rId12" imgW="624" imgH="62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673262B-2DB9-427F-9E6F-36B3A545E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k object 16"/>
          <p:cNvSpPr/>
          <p:nvPr/>
        </p:nvSpPr>
        <p:spPr>
          <a:xfrm>
            <a:off x="3048001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206DB6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17" name="bk object 17"/>
          <p:cNvSpPr/>
          <p:nvPr/>
        </p:nvSpPr>
        <p:spPr>
          <a:xfrm>
            <a:off x="4572000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194C7F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18" name="bk object 18"/>
          <p:cNvSpPr/>
          <p:nvPr/>
        </p:nvSpPr>
        <p:spPr>
          <a:xfrm>
            <a:off x="7620001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0D2844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19" name="bk object 19"/>
          <p:cNvSpPr/>
          <p:nvPr/>
        </p:nvSpPr>
        <p:spPr>
          <a:xfrm>
            <a:off x="1524001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7EA2D5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0" name="bk object 20"/>
          <p:cNvSpPr/>
          <p:nvPr/>
        </p:nvSpPr>
        <p:spPr>
          <a:xfrm>
            <a:off x="6096001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003570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1" name="bk object 21"/>
          <p:cNvSpPr/>
          <p:nvPr/>
        </p:nvSpPr>
        <p:spPr>
          <a:xfrm>
            <a:off x="0" y="6749998"/>
            <a:ext cx="1524000" cy="108585"/>
          </a:xfrm>
          <a:custGeom>
            <a:avLst/>
            <a:gdLst/>
            <a:ahLst/>
            <a:cxnLst/>
            <a:rect l="l" t="t" r="r" b="b"/>
            <a:pathLst>
              <a:path w="1524000" h="108584">
                <a:moveTo>
                  <a:pt x="0" y="108000"/>
                </a:moveTo>
                <a:lnTo>
                  <a:pt x="1524000" y="108000"/>
                </a:lnTo>
                <a:lnTo>
                  <a:pt x="1524000" y="0"/>
                </a:ln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A3C4E9"/>
          </a:solidFill>
        </p:spPr>
        <p:txBody>
          <a:bodyPr wrap="square" lIns="0" tIns="0" rIns="0" bIns="0" rtlCol="0"/>
          <a:lstStyle/>
          <a:p>
            <a:endParaRPr sz="198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7701" y="1487332"/>
            <a:ext cx="6908599" cy="10002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1316" y="2175593"/>
            <a:ext cx="8421369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49301" y="6376306"/>
            <a:ext cx="675005" cy="1160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11973">
              <a:spcBef>
                <a:spcPts val="24"/>
              </a:spcBef>
            </a:pPr>
            <a:r>
              <a:rPr lang="en-GB"/>
              <a:t>Info </a:t>
            </a:r>
            <a:r>
              <a:rPr lang="en-GB" spc="-5"/>
              <a:t>goes</a:t>
            </a:r>
            <a:r>
              <a:rPr lang="en-GB" spc="-75"/>
              <a:t> </a:t>
            </a:r>
            <a:r>
              <a:rPr lang="en-GB" spc="-5"/>
              <a:t>here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1901" y="6376306"/>
            <a:ext cx="189229" cy="1160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4" b="0" i="0">
                <a:solidFill>
                  <a:srgbClr val="878786"/>
                </a:solidFill>
                <a:latin typeface="Arial"/>
                <a:cs typeface="Arial"/>
              </a:defRPr>
            </a:lvl1pPr>
          </a:lstStyle>
          <a:p>
            <a:pPr marL="35918">
              <a:spcBef>
                <a:spcPts val="24"/>
              </a:spcBef>
            </a:pPr>
            <a:fld id="{81D60167-4931-47E6-BA6A-407CBD079E47}" type="slidenum">
              <a:rPr lang="en-CH" smtClean="0"/>
              <a:pPr marL="35918">
                <a:spcBef>
                  <a:spcPts val="24"/>
                </a:spcBef>
              </a:pPr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6969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024">
        <a:defRPr>
          <a:latin typeface="+mn-lt"/>
          <a:ea typeface="+mn-ea"/>
          <a:cs typeface="+mn-cs"/>
        </a:defRPr>
      </a:lvl2pPr>
      <a:lvl3pPr marL="862049">
        <a:defRPr>
          <a:latin typeface="+mn-lt"/>
          <a:ea typeface="+mn-ea"/>
          <a:cs typeface="+mn-cs"/>
        </a:defRPr>
      </a:lvl3pPr>
      <a:lvl4pPr marL="1293073">
        <a:defRPr>
          <a:latin typeface="+mn-lt"/>
          <a:ea typeface="+mn-ea"/>
          <a:cs typeface="+mn-cs"/>
        </a:defRPr>
      </a:lvl4pPr>
      <a:lvl5pPr marL="1724097">
        <a:defRPr>
          <a:latin typeface="+mn-lt"/>
          <a:ea typeface="+mn-ea"/>
          <a:cs typeface="+mn-cs"/>
        </a:defRPr>
      </a:lvl5pPr>
      <a:lvl6pPr marL="2155121">
        <a:defRPr>
          <a:latin typeface="+mn-lt"/>
          <a:ea typeface="+mn-ea"/>
          <a:cs typeface="+mn-cs"/>
        </a:defRPr>
      </a:lvl6pPr>
      <a:lvl7pPr marL="2586146">
        <a:defRPr>
          <a:latin typeface="+mn-lt"/>
          <a:ea typeface="+mn-ea"/>
          <a:cs typeface="+mn-cs"/>
        </a:defRPr>
      </a:lvl7pPr>
      <a:lvl8pPr marL="3017170">
        <a:defRPr>
          <a:latin typeface="+mn-lt"/>
          <a:ea typeface="+mn-ea"/>
          <a:cs typeface="+mn-cs"/>
        </a:defRPr>
      </a:lvl8pPr>
      <a:lvl9pPr marL="344819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024">
        <a:defRPr>
          <a:latin typeface="+mn-lt"/>
          <a:ea typeface="+mn-ea"/>
          <a:cs typeface="+mn-cs"/>
        </a:defRPr>
      </a:lvl2pPr>
      <a:lvl3pPr marL="862049">
        <a:defRPr>
          <a:latin typeface="+mn-lt"/>
          <a:ea typeface="+mn-ea"/>
          <a:cs typeface="+mn-cs"/>
        </a:defRPr>
      </a:lvl3pPr>
      <a:lvl4pPr marL="1293073">
        <a:defRPr>
          <a:latin typeface="+mn-lt"/>
          <a:ea typeface="+mn-ea"/>
          <a:cs typeface="+mn-cs"/>
        </a:defRPr>
      </a:lvl4pPr>
      <a:lvl5pPr marL="1724097">
        <a:defRPr>
          <a:latin typeface="+mn-lt"/>
          <a:ea typeface="+mn-ea"/>
          <a:cs typeface="+mn-cs"/>
        </a:defRPr>
      </a:lvl5pPr>
      <a:lvl6pPr marL="2155121">
        <a:defRPr>
          <a:latin typeface="+mn-lt"/>
          <a:ea typeface="+mn-ea"/>
          <a:cs typeface="+mn-cs"/>
        </a:defRPr>
      </a:lvl6pPr>
      <a:lvl7pPr marL="2586146">
        <a:defRPr>
          <a:latin typeface="+mn-lt"/>
          <a:ea typeface="+mn-ea"/>
          <a:cs typeface="+mn-cs"/>
        </a:defRPr>
      </a:lvl7pPr>
      <a:lvl8pPr marL="3017170">
        <a:defRPr>
          <a:latin typeface="+mn-lt"/>
          <a:ea typeface="+mn-ea"/>
          <a:cs typeface="+mn-cs"/>
        </a:defRPr>
      </a:lvl8pPr>
      <a:lvl9pPr marL="344819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rdm.sharepoint.com/Marketing/SitePages/Coronavirus%20(COVID-19)%20Information%20Hub.aspx" TargetMode="External"/><Relationship Id="rId2" Type="http://schemas.openxmlformats.org/officeDocument/2006/relationships/hyperlink" Target="http://www.covid19dentalresources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3" Type="http://schemas.openxmlformats.org/officeDocument/2006/relationships/tags" Target="../tags/tag7.xml"/><Relationship Id="rId7" Type="http://schemas.openxmlformats.org/officeDocument/2006/relationships/image" Target="../media/image3.jp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104AC9-F290-4F5B-8575-BFB619FB2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7" y="109024"/>
            <a:ext cx="8478532" cy="738664"/>
          </a:xfrm>
        </p:spPr>
        <p:txBody>
          <a:bodyPr/>
          <a:lstStyle/>
          <a:p>
            <a:pPr algn="l"/>
            <a:r>
              <a:rPr lang="fi-FI" sz="2000" dirty="0">
                <a:solidFill>
                  <a:schemeClr val="accent6">
                    <a:lumMod val="75000"/>
                  </a:schemeClr>
                </a:solidFill>
              </a:rPr>
              <a:t>North American Dental Group: COVID-19 Update From Dental Advisory Board</a:t>
            </a:r>
            <a:r>
              <a:rPr lang="fi-FI" sz="800" b="0" dirty="0">
                <a:solidFill>
                  <a:schemeClr val="accent6">
                    <a:lumMod val="75000"/>
                  </a:schemeClr>
                </a:solidFill>
              </a:rPr>
              <a:t>(1/2) </a:t>
            </a:r>
            <a:br>
              <a:rPr lang="fi-FI" sz="2400" dirty="0">
                <a:solidFill>
                  <a:srgbClr val="006699"/>
                </a:solidFill>
              </a:rPr>
            </a:br>
            <a:endParaRPr lang="en-GB" sz="8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C58652-7240-41DF-8C87-27B4203B1D90}"/>
              </a:ext>
            </a:extLst>
          </p:cNvPr>
          <p:cNvSpPr/>
          <p:nvPr/>
        </p:nvSpPr>
        <p:spPr>
          <a:xfrm>
            <a:off x="278606" y="984008"/>
            <a:ext cx="8586787" cy="2999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Infection Control, Policies and Procedures</a:t>
            </a:r>
            <a:endParaRPr lang="en-CH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D99FDB-004A-405B-8406-CA0B364B967C}"/>
              </a:ext>
            </a:extLst>
          </p:cNvPr>
          <p:cNvSpPr/>
          <p:nvPr/>
        </p:nvSpPr>
        <p:spPr>
          <a:xfrm>
            <a:off x="4645974" y="1345747"/>
            <a:ext cx="2036676" cy="340945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2"/>
              </a:solidFill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Pre-Screening Questionnaire</a:t>
            </a:r>
            <a:endParaRPr lang="en-CH" sz="1200" b="1" dirty="0">
              <a:solidFill>
                <a:schemeClr val="tx1"/>
              </a:solidFill>
            </a:endParaRPr>
          </a:p>
          <a:p>
            <a:pPr algn="ctr"/>
            <a:endParaRPr lang="en-CH" sz="1200" b="1" dirty="0">
              <a:solidFill>
                <a:schemeClr val="tx2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9D7E9F-99B7-4369-B917-16D55F232F24}"/>
              </a:ext>
            </a:extLst>
          </p:cNvPr>
          <p:cNvSpPr/>
          <p:nvPr/>
        </p:nvSpPr>
        <p:spPr>
          <a:xfrm>
            <a:off x="285723" y="1345747"/>
            <a:ext cx="2036676" cy="340945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Must Do</a:t>
            </a:r>
            <a:endParaRPr lang="en-CH" sz="1200" b="1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FFC646-9B17-4691-B0DA-06EAB64EA3BB}"/>
              </a:ext>
            </a:extLst>
          </p:cNvPr>
          <p:cNvSpPr/>
          <p:nvPr/>
        </p:nvSpPr>
        <p:spPr>
          <a:xfrm>
            <a:off x="278606" y="3992757"/>
            <a:ext cx="2036676" cy="340945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During treatment</a:t>
            </a:r>
            <a:endParaRPr lang="en-CH" sz="1200" b="1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9A1C1E-E36E-4675-ABA8-88009635D157}"/>
              </a:ext>
            </a:extLst>
          </p:cNvPr>
          <p:cNvSpPr/>
          <p:nvPr/>
        </p:nvSpPr>
        <p:spPr>
          <a:xfrm>
            <a:off x="2469964" y="3992757"/>
            <a:ext cx="2036676" cy="340945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Enhanced Infection Control</a:t>
            </a:r>
            <a:endParaRPr lang="en-CH" sz="12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ED818B-B8B5-42F5-A2AC-FE1146816F37}"/>
              </a:ext>
            </a:extLst>
          </p:cNvPr>
          <p:cNvSpPr/>
          <p:nvPr/>
        </p:nvSpPr>
        <p:spPr>
          <a:xfrm>
            <a:off x="4651786" y="3992757"/>
            <a:ext cx="2036676" cy="340945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22E9F0-19E7-47B9-B019-C147636D8B5E}"/>
              </a:ext>
            </a:extLst>
          </p:cNvPr>
          <p:cNvSpPr/>
          <p:nvPr/>
        </p:nvSpPr>
        <p:spPr>
          <a:xfrm>
            <a:off x="278606" y="4333702"/>
            <a:ext cx="2036676" cy="2188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" lvl="0"/>
            <a:r>
              <a:rPr lang="en-US" sz="800" b="1" dirty="0">
                <a:solidFill>
                  <a:schemeClr val="tx1"/>
                </a:solidFill>
              </a:rPr>
              <a:t>We use PPE for every visit: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Face shield </a:t>
            </a:r>
          </a:p>
          <a:p>
            <a:pPr marL="36000" indent="72000" algn="just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N-95 mask: recommendation - minimize barriers between face and mask to obtain an effective seal (i.e. shave beard, pull back hair, etc.)</a:t>
            </a:r>
          </a:p>
          <a:p>
            <a:pPr marL="493200" lvl="1" indent="72000" algn="just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In-between patients use Levels 1-3 mask over N-95 masks to extend usage</a:t>
            </a:r>
            <a:endParaRPr lang="en-US" sz="8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Visors (alt. if not available, goggles)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Disposable gowns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Gloves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Rubber dam whenever possible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High vacuum suction close to the area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6000" lvl="0"/>
            <a:endParaRPr lang="en-US" sz="600" dirty="0">
              <a:solidFill>
                <a:schemeClr val="tx1"/>
              </a:solidFill>
            </a:endParaRPr>
          </a:p>
          <a:p>
            <a:pPr marL="36000" lvl="0"/>
            <a:endParaRPr lang="en-US" sz="600" dirty="0">
              <a:solidFill>
                <a:schemeClr val="tx1"/>
              </a:solidFill>
            </a:endParaRPr>
          </a:p>
          <a:p>
            <a:pPr marL="36000" lvl="0"/>
            <a:endParaRPr lang="en-US" sz="600" dirty="0">
              <a:solidFill>
                <a:schemeClr val="tx1"/>
              </a:solidFill>
            </a:endParaRPr>
          </a:p>
          <a:p>
            <a:pPr marL="36000" lvl="0"/>
            <a:endParaRPr lang="en-US" sz="600" dirty="0">
              <a:solidFill>
                <a:schemeClr val="tx1"/>
              </a:solidFill>
            </a:endParaRPr>
          </a:p>
          <a:p>
            <a:pPr marL="36000" lvl="0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E9F870E-1209-497E-B27A-B54B2696A3DF}"/>
              </a:ext>
            </a:extLst>
          </p:cNvPr>
          <p:cNvSpPr/>
          <p:nvPr/>
        </p:nvSpPr>
        <p:spPr>
          <a:xfrm>
            <a:off x="285723" y="1686692"/>
            <a:ext cx="2037600" cy="2188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en-US" sz="800" b="1" dirty="0">
                <a:solidFill>
                  <a:schemeClr val="tx1"/>
                </a:solidFill>
              </a:rPr>
              <a:t>We: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Do not treat Covid-19 patients or those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with symptoms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Only provide essential &amp; emergency dental treatment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Follow our established SOPs</a:t>
            </a:r>
            <a:r>
              <a:rPr lang="en-US" sz="800" baseline="30000" dirty="0">
                <a:solidFill>
                  <a:schemeClr val="tx1"/>
                </a:solidFill>
              </a:rPr>
              <a:t>1</a:t>
            </a:r>
            <a:r>
              <a:rPr lang="en-US" sz="800" dirty="0">
                <a:solidFill>
                  <a:schemeClr val="tx1"/>
                </a:solidFill>
              </a:rPr>
              <a:t> (Standard Operating Procedures)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Follow guidance from local authorities</a:t>
            </a:r>
            <a:r>
              <a:rPr lang="en-US" sz="800" baseline="30000" dirty="0">
                <a:solidFill>
                  <a:schemeClr val="tx1"/>
                </a:solidFill>
              </a:rPr>
              <a:t>2 </a:t>
            </a:r>
            <a:r>
              <a:rPr lang="en-US" sz="800" dirty="0">
                <a:solidFill>
                  <a:schemeClr val="tx1"/>
                </a:solidFill>
              </a:rPr>
              <a:t>as well as our internal guidelines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Use PPE (Personal Protective Equipment)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Exercise Social Distancing (when possible)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Document, take care and stay safe</a:t>
            </a:r>
          </a:p>
          <a:p>
            <a:pPr marL="36000"/>
            <a:endParaRPr lang="en-US" sz="600" dirty="0">
              <a:solidFill>
                <a:schemeClr val="tx1"/>
              </a:solidFill>
            </a:endParaRPr>
          </a:p>
          <a:p>
            <a:pPr marL="36000"/>
            <a:endParaRPr lang="en-US" sz="600" dirty="0">
              <a:solidFill>
                <a:schemeClr val="tx1"/>
              </a:solidFill>
            </a:endParaRPr>
          </a:p>
          <a:p>
            <a:pPr marL="90488" lvl="0" indent="-55563">
              <a:buFont typeface="Arial" panose="020B0604020202020204" pitchFamily="34" charset="0"/>
              <a:buChar char="•"/>
            </a:pPr>
            <a:r>
              <a:rPr lang="en-US" sz="600" baseline="30000" dirty="0">
                <a:solidFill>
                  <a:schemeClr val="tx1"/>
                </a:solidFill>
              </a:rPr>
              <a:t>1</a:t>
            </a:r>
            <a:r>
              <a:rPr lang="en-US" sz="600" dirty="0">
                <a:solidFill>
                  <a:schemeClr val="tx1"/>
                </a:solidFill>
              </a:rPr>
              <a:t>SOPs can be found at the below link: PDA Dental Advisory Board: </a:t>
            </a:r>
            <a:r>
              <a:rPr lang="en-US" sz="6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www.covid19dentalresources.com</a:t>
            </a:r>
            <a:endParaRPr lang="en-US" sz="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0488" lvl="0" indent="-55563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tx1"/>
              </a:solidFill>
            </a:endParaRPr>
          </a:p>
          <a:p>
            <a:pPr marL="36000"/>
            <a:r>
              <a:rPr lang="en-US" sz="600" baseline="30000" dirty="0">
                <a:solidFill>
                  <a:schemeClr val="tx1"/>
                </a:solidFill>
              </a:rPr>
              <a:t>2</a:t>
            </a:r>
            <a:r>
              <a:rPr lang="en-US" sz="600" dirty="0">
                <a:solidFill>
                  <a:schemeClr val="tx1"/>
                </a:solidFill>
              </a:rPr>
              <a:t>Local regulations always override our recommendations</a:t>
            </a:r>
          </a:p>
          <a:p>
            <a:pPr marL="36000"/>
            <a:endParaRPr lang="en-US" sz="600" dirty="0">
              <a:solidFill>
                <a:srgbClr val="1F497D"/>
              </a:solidFill>
            </a:endParaRPr>
          </a:p>
          <a:p>
            <a:pPr marL="36000"/>
            <a:endParaRPr lang="en-US" sz="600" dirty="0">
              <a:solidFill>
                <a:srgbClr val="1F497D"/>
              </a:solidFill>
            </a:endParaRPr>
          </a:p>
          <a:p>
            <a:pPr marL="36000"/>
            <a:endParaRPr lang="en-US" sz="600" dirty="0">
              <a:solidFill>
                <a:schemeClr val="tx2"/>
              </a:solidFill>
            </a:endParaRPr>
          </a:p>
          <a:p>
            <a:pPr marL="36000" indent="720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3E2F32C-6BD4-48D7-9836-560180B088EA}"/>
              </a:ext>
            </a:extLst>
          </p:cNvPr>
          <p:cNvSpPr/>
          <p:nvPr/>
        </p:nvSpPr>
        <p:spPr>
          <a:xfrm>
            <a:off x="2465848" y="4333702"/>
            <a:ext cx="2036676" cy="2188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t"/>
          <a:lstStyle/>
          <a:p>
            <a:pPr marL="36000" lvl="0"/>
            <a:r>
              <a:rPr lang="en-US" sz="800" b="1" dirty="0">
                <a:solidFill>
                  <a:schemeClr val="tx1"/>
                </a:solidFill>
              </a:rPr>
              <a:t>We:</a:t>
            </a:r>
          </a:p>
          <a:p>
            <a:pPr marL="179388" lvl="0" indent="-90488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Remove unnecessary paper, folder, files</a:t>
            </a:r>
          </a:p>
          <a:p>
            <a:pPr marL="179388" lvl="0" indent="-90488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Re-arrange waiting area to keep at least 6 feet distance</a:t>
            </a:r>
          </a:p>
          <a:p>
            <a:pPr marL="179388" lvl="0" indent="-90488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Ask patients to wait outside until appointment time</a:t>
            </a:r>
          </a:p>
          <a:p>
            <a:pPr marL="179388" lvl="0" indent="-90488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Ask guests to wait in car while patient is treated</a:t>
            </a:r>
          </a:p>
          <a:p>
            <a:pPr marL="179388" lvl="0" indent="-90488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Disinfect all surfaces 3 times/day, attention to high touch areas: door handles, chairs, bench areas, reception area, toilets/sinks, payment terminals, pcs and printers</a:t>
            </a:r>
          </a:p>
          <a:p>
            <a:pPr marL="179388" lvl="0" indent="-90488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Consider placing hand sanitizer at front desk</a:t>
            </a:r>
          </a:p>
          <a:p>
            <a:pPr marL="179388" lvl="0" indent="-90488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Do not wear same scrubs to/from home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1F497D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C874E4-F526-48E4-9053-3E11C487EFDF}"/>
              </a:ext>
            </a:extLst>
          </p:cNvPr>
          <p:cNvSpPr/>
          <p:nvPr/>
        </p:nvSpPr>
        <p:spPr>
          <a:xfrm>
            <a:off x="6821915" y="1686692"/>
            <a:ext cx="2039577" cy="2188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marL="36000" lvl="0"/>
            <a:r>
              <a:rPr lang="en-US" sz="800" b="1" dirty="0">
                <a:solidFill>
                  <a:schemeClr val="tx1"/>
                </a:solidFill>
              </a:rPr>
              <a:t>We treat:</a:t>
            </a:r>
          </a:p>
          <a:p>
            <a:pPr marL="108000" lvl="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Emergency examinations</a:t>
            </a:r>
          </a:p>
          <a:p>
            <a:pPr marL="108000" lvl="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Pain pulpal inflammation/infection</a:t>
            </a:r>
          </a:p>
          <a:p>
            <a:pPr marL="108000" lvl="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Pain active infection, trauma, swelling</a:t>
            </a:r>
          </a:p>
          <a:p>
            <a:pPr marL="108000" lvl="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Denture treatment</a:t>
            </a:r>
          </a:p>
          <a:p>
            <a:pPr marL="108000" indent="-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Intervention to stop disease, if at risk for greater complications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6000" lvl="0"/>
            <a:r>
              <a:rPr lang="en-US" sz="800" b="1" dirty="0">
                <a:solidFill>
                  <a:schemeClr val="tx1"/>
                </a:solidFill>
              </a:rPr>
              <a:t>We delay: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Recalls/check ups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Scaling/RSD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Cosmetic e.g. whitening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Restorations routine, no pain, low risk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Endo asymptomatic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Implant related elective treatments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Extraction no pain</a:t>
            </a:r>
          </a:p>
          <a:p>
            <a:pPr marL="36000" lvl="0"/>
            <a:endParaRPr lang="en-US" sz="600" dirty="0">
              <a:solidFill>
                <a:schemeClr val="tx1"/>
              </a:solidFill>
            </a:endParaRPr>
          </a:p>
          <a:p>
            <a:pPr marL="36000" lvl="0" indent="720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1F497D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D80DDD-B4E6-4143-A21E-65EB283060A2}"/>
              </a:ext>
            </a:extLst>
          </p:cNvPr>
          <p:cNvSpPr/>
          <p:nvPr/>
        </p:nvSpPr>
        <p:spPr>
          <a:xfrm>
            <a:off x="6821915" y="1345747"/>
            <a:ext cx="2036676" cy="340945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What to Treat/Delay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2C8D83-D56B-4EC6-B09C-052DA75051C1}"/>
              </a:ext>
            </a:extLst>
          </p:cNvPr>
          <p:cNvSpPr/>
          <p:nvPr/>
        </p:nvSpPr>
        <p:spPr>
          <a:xfrm>
            <a:off x="6820801" y="3992757"/>
            <a:ext cx="2036676" cy="340945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Help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3B6B0A-31FF-4DD9-BED0-68428F7DA094}"/>
              </a:ext>
            </a:extLst>
          </p:cNvPr>
          <p:cNvSpPr/>
          <p:nvPr/>
        </p:nvSpPr>
        <p:spPr>
          <a:xfrm>
            <a:off x="4645974" y="1686691"/>
            <a:ext cx="2037600" cy="21888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marL="36000" lvl="0"/>
            <a:r>
              <a:rPr lang="en-US" sz="800" b="1" dirty="0">
                <a:solidFill>
                  <a:schemeClr val="tx1"/>
                </a:solidFill>
              </a:rPr>
              <a:t>Ask every patient the following questions: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Have you traveled outside of the U.S. in </a:t>
            </a:r>
            <a:r>
              <a:rPr lang="en-US" sz="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    …</a:t>
            </a:r>
            <a:r>
              <a:rPr lang="en-US" sz="800" dirty="0">
                <a:solidFill>
                  <a:schemeClr val="tx1"/>
                </a:solidFill>
              </a:rPr>
              <a:t>the last 30 days?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To your knowledge, have you been in    </a:t>
            </a:r>
            <a:r>
              <a:rPr lang="en-US" sz="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….</a:t>
            </a:r>
            <a:r>
              <a:rPr lang="en-US" sz="800" dirty="0">
                <a:solidFill>
                  <a:schemeClr val="tx1"/>
                </a:solidFill>
              </a:rPr>
              <a:t>contact with a COVID-19 patient?</a:t>
            </a: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Are you experiencing any flu-like symptoms, or have the last 14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   days? Symptoms include:</a:t>
            </a:r>
          </a:p>
          <a:p>
            <a:pPr marL="493200" lvl="1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Coughing</a:t>
            </a:r>
          </a:p>
          <a:p>
            <a:pPr marL="493200" lvl="1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Fever</a:t>
            </a:r>
          </a:p>
          <a:p>
            <a:pPr marL="493200" lvl="1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Shortness of breath </a:t>
            </a:r>
          </a:p>
          <a:p>
            <a:pPr marL="36000" lvl="0"/>
            <a:endParaRPr lang="en-US" sz="800" dirty="0">
              <a:solidFill>
                <a:schemeClr val="tx1"/>
              </a:solidFill>
            </a:endParaRPr>
          </a:p>
          <a:p>
            <a:pPr marL="36000" lvl="0"/>
            <a:endParaRPr lang="en-US" sz="800" dirty="0">
              <a:solidFill>
                <a:schemeClr val="tx1"/>
              </a:solidFill>
            </a:endParaRPr>
          </a:p>
          <a:p>
            <a:pPr marL="36000" lvl="0"/>
            <a:r>
              <a:rPr lang="en-US" sz="600" dirty="0">
                <a:solidFill>
                  <a:schemeClr val="tx1"/>
                </a:solidFill>
              </a:rPr>
              <a:t>If yes on any above, refer to local medical facilities and schedule appointment </a:t>
            </a:r>
            <a:r>
              <a:rPr lang="en-US" sz="600">
                <a:solidFill>
                  <a:schemeClr val="tx1"/>
                </a:solidFill>
              </a:rPr>
              <a:t>after May 4.</a:t>
            </a:r>
            <a:endParaRPr lang="en-US" sz="600" dirty="0">
              <a:solidFill>
                <a:schemeClr val="tx1"/>
              </a:solidFill>
            </a:endParaRPr>
          </a:p>
          <a:p>
            <a:pPr marL="36000" lvl="0" indent="720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6000" lvl="0"/>
            <a:r>
              <a:rPr lang="en-US" sz="600" dirty="0">
                <a:solidFill>
                  <a:schemeClr val="tx1"/>
                </a:solidFill>
              </a:rPr>
              <a:t>When possible help patient “remotely” e.g. prescription refills</a:t>
            </a:r>
            <a:endParaRPr lang="en-US" sz="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6000" lvl="0" indent="72000">
              <a:buFont typeface="Arial" panose="020B0604020202020204" pitchFamily="34" charset="0"/>
              <a:buChar char="•"/>
            </a:pPr>
            <a:endParaRPr lang="en-CH" sz="800" dirty="0">
              <a:solidFill>
                <a:schemeClr val="tx2"/>
              </a:solidFill>
            </a:endParaRPr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87D0FE7B-6A00-485B-A819-0B505FE9D6CF}"/>
              </a:ext>
            </a:extLst>
          </p:cNvPr>
          <p:cNvSpPr/>
          <p:nvPr/>
        </p:nvSpPr>
        <p:spPr>
          <a:xfrm>
            <a:off x="2472191" y="1345747"/>
            <a:ext cx="2036676" cy="340945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If Patient </a:t>
            </a:r>
            <a:r>
              <a:rPr lang="en-GB" sz="1200" b="1" dirty="0">
                <a:solidFill>
                  <a:schemeClr val="tx1"/>
                </a:solidFill>
              </a:rPr>
              <a:t>Contacts Practice</a:t>
            </a:r>
          </a:p>
        </p:txBody>
      </p:sp>
      <p:sp>
        <p:nvSpPr>
          <p:cNvPr id="32" name="Rectangle 33">
            <a:extLst>
              <a:ext uri="{FF2B5EF4-FFF2-40B4-BE49-F238E27FC236}">
                <a16:creationId xmlns:a16="http://schemas.microsoft.com/office/drawing/2014/main" id="{EA1F63F6-18DB-4F7C-8125-8A4988668E0C}"/>
              </a:ext>
            </a:extLst>
          </p:cNvPr>
          <p:cNvSpPr/>
          <p:nvPr/>
        </p:nvSpPr>
        <p:spPr>
          <a:xfrm>
            <a:off x="2472191" y="1686692"/>
            <a:ext cx="2036676" cy="2188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"/>
            <a:r>
              <a:rPr lang="en-US" sz="800" b="1" dirty="0">
                <a:solidFill>
                  <a:schemeClr val="tx1"/>
                </a:solidFill>
              </a:rPr>
              <a:t>We do not treat:</a:t>
            </a:r>
          </a:p>
          <a:p>
            <a:pPr marL="36000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Patients tested positive for Covid-19</a:t>
            </a:r>
          </a:p>
          <a:p>
            <a:pPr marL="36000"/>
            <a:r>
              <a:rPr lang="en-US" sz="800" dirty="0">
                <a:solidFill>
                  <a:schemeClr val="tx1"/>
                </a:solidFill>
              </a:rPr>
              <a:t>   or has (in the last 14 days):</a:t>
            </a:r>
          </a:p>
          <a:p>
            <a:pPr marL="493200" lvl="1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&gt;99.5 degrees temperature</a:t>
            </a:r>
          </a:p>
          <a:p>
            <a:pPr marL="493200" lvl="1" indent="720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93200" lvl="1" indent="720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Flu-like symptoms (coughing, fever, shortness of breath)</a:t>
            </a:r>
          </a:p>
          <a:p>
            <a:pPr marL="36000" indent="72000" algn="thaiDi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6000" indent="72000" algn="thaiDi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6000"/>
            <a:endParaRPr lang="en-US" sz="600" dirty="0">
              <a:solidFill>
                <a:schemeClr val="tx1"/>
              </a:solidFill>
            </a:endParaRPr>
          </a:p>
          <a:p>
            <a:pPr marL="36000"/>
            <a:endParaRPr lang="en-US" sz="600" dirty="0">
              <a:solidFill>
                <a:schemeClr val="tx1"/>
              </a:solidFill>
            </a:endParaRPr>
          </a:p>
          <a:p>
            <a:pPr marL="36000"/>
            <a:endParaRPr lang="en-US" sz="600" dirty="0">
              <a:solidFill>
                <a:schemeClr val="tx1"/>
              </a:solidFill>
            </a:endParaRPr>
          </a:p>
          <a:p>
            <a:pPr marL="36000"/>
            <a:endParaRPr lang="en-US" sz="600" dirty="0">
              <a:solidFill>
                <a:schemeClr val="tx1"/>
              </a:solidFill>
            </a:endParaRPr>
          </a:p>
          <a:p>
            <a:pPr marL="36000"/>
            <a:endParaRPr lang="en-US" sz="600" dirty="0">
              <a:solidFill>
                <a:schemeClr val="tx1"/>
              </a:solidFill>
            </a:endParaRPr>
          </a:p>
          <a:p>
            <a:pPr marL="36000"/>
            <a:r>
              <a:rPr lang="en-US" sz="600" b="1" dirty="0">
                <a:solidFill>
                  <a:schemeClr val="tx1"/>
                </a:solidFill>
              </a:rPr>
              <a:t>Patients showing symptoms or being</a:t>
            </a:r>
          </a:p>
          <a:p>
            <a:pPr marL="36000"/>
            <a:r>
              <a:rPr lang="en-US" sz="600" b="1" dirty="0">
                <a:solidFill>
                  <a:schemeClr val="tx1"/>
                </a:solidFill>
              </a:rPr>
              <a:t>diagnosed with Covid-19 should be</a:t>
            </a:r>
          </a:p>
          <a:p>
            <a:pPr marL="36000"/>
            <a:r>
              <a:rPr lang="en-US" sz="600" b="1" dirty="0">
                <a:solidFill>
                  <a:schemeClr val="tx1"/>
                </a:solidFill>
              </a:rPr>
              <a:t>referred to local medical facilities. </a:t>
            </a:r>
            <a:r>
              <a:rPr lang="en-US" sz="600" dirty="0">
                <a:solidFill>
                  <a:schemeClr val="tx1"/>
                </a:solidFill>
              </a:rPr>
              <a:t>Check temperatures for all individuals entering the practices.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27E5172-CFF2-4EB1-9718-39CC8947C8FA}"/>
              </a:ext>
            </a:extLst>
          </p:cNvPr>
          <p:cNvCxnSpPr/>
          <p:nvPr/>
        </p:nvCxnSpPr>
        <p:spPr>
          <a:xfrm>
            <a:off x="10179934" y="5555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7ADB375-2986-4F5E-85C1-6FEE42BFEE90}"/>
              </a:ext>
            </a:extLst>
          </p:cNvPr>
          <p:cNvSpPr/>
          <p:nvPr/>
        </p:nvSpPr>
        <p:spPr>
          <a:xfrm>
            <a:off x="4645974" y="4333702"/>
            <a:ext cx="2038903" cy="2188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" lvl="0"/>
            <a:r>
              <a:rPr lang="en-US" sz="800" b="1" dirty="0">
                <a:solidFill>
                  <a:schemeClr val="tx1"/>
                </a:solidFill>
              </a:rPr>
              <a:t>Sharepoint Site:</a:t>
            </a:r>
          </a:p>
          <a:p>
            <a:pPr marL="90488" indent="-5556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</a:rPr>
              <a:t>Sharepoint &gt; Coronavirus Information Hub</a:t>
            </a:r>
          </a:p>
          <a:p>
            <a:pPr marL="90488" indent="-55563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Internal Coronavirus (COVID-19) Information Hub (Click Here)</a:t>
            </a:r>
            <a:endParaRPr lang="de-CH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0488" indent="-55563">
              <a:buFont typeface="Arial" panose="020B0604020202020204" pitchFamily="34" charset="0"/>
              <a:buChar char="•"/>
            </a:pPr>
            <a:endParaRPr lang="de-CH" sz="800" dirty="0">
              <a:solidFill>
                <a:schemeClr val="tx1"/>
              </a:solidFill>
            </a:endParaRPr>
          </a:p>
          <a:p>
            <a:pPr marL="36000" lvl="0"/>
            <a:r>
              <a:rPr lang="de-CH" sz="800" b="1" dirty="0">
                <a:solidFill>
                  <a:schemeClr val="tx1"/>
                </a:solidFill>
              </a:rPr>
              <a:t>COVID19 Resources for Dental Professionals Site </a:t>
            </a:r>
            <a:r>
              <a:rPr lang="de-CH" sz="700" dirty="0">
                <a:solidFill>
                  <a:schemeClr val="tx1"/>
                </a:solidFill>
              </a:rPr>
              <a:t>created by our Dental Advisory Board:</a:t>
            </a:r>
          </a:p>
          <a:p>
            <a:pPr marL="90488" lvl="0" indent="-55563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4F81B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 covid19dentalresources.com </a:t>
            </a:r>
            <a:endParaRPr lang="en-US" sz="800" dirty="0">
              <a:solidFill>
                <a:srgbClr val="4F81BD"/>
              </a:solidFill>
            </a:endParaRPr>
          </a:p>
          <a:p>
            <a:pPr marL="34925" lvl="0"/>
            <a:endParaRPr lang="en-CH" sz="800" dirty="0">
              <a:solidFill>
                <a:schemeClr val="tx2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608AB6-AEE1-4172-A557-430992DD61B0}"/>
              </a:ext>
            </a:extLst>
          </p:cNvPr>
          <p:cNvSpPr/>
          <p:nvPr/>
        </p:nvSpPr>
        <p:spPr>
          <a:xfrm>
            <a:off x="6817797" y="4333702"/>
            <a:ext cx="2039680" cy="2188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" lvl="0"/>
            <a:r>
              <a:rPr lang="en-US" sz="800" b="1" dirty="0">
                <a:solidFill>
                  <a:schemeClr val="tx1"/>
                </a:solidFill>
              </a:rPr>
              <a:t>Any questions/problems that arise, please contact our team:</a:t>
            </a:r>
          </a:p>
          <a:p>
            <a:pPr marL="36000" lvl="0"/>
            <a:endParaRPr lang="en-US" sz="800" u="sng" dirty="0">
              <a:solidFill>
                <a:schemeClr val="tx1"/>
              </a:solidFill>
            </a:endParaRPr>
          </a:p>
          <a:p>
            <a:pPr marL="36000" lvl="0"/>
            <a:r>
              <a:rPr lang="en-US" sz="800" b="1" u="sng" dirty="0">
                <a:solidFill>
                  <a:schemeClr val="tx1"/>
                </a:solidFill>
              </a:rPr>
              <a:t>NADG COVID19 Communications</a:t>
            </a:r>
          </a:p>
          <a:p>
            <a:pPr marL="36000" lvl="0"/>
            <a:r>
              <a:rPr lang="en-US" sz="800" dirty="0">
                <a:solidFill>
                  <a:schemeClr val="tx1"/>
                </a:solidFill>
              </a:rPr>
              <a:t>Covid19@nadentalgroup.com</a:t>
            </a:r>
          </a:p>
          <a:p>
            <a:pPr marL="36000" lvl="0"/>
            <a:endParaRPr lang="en-US" sz="800" b="1" u="sng" dirty="0">
              <a:solidFill>
                <a:schemeClr val="tx1"/>
              </a:solidFill>
            </a:endParaRPr>
          </a:p>
          <a:p>
            <a:pPr marL="36000" lvl="0"/>
            <a:r>
              <a:rPr lang="en-US" sz="800" b="1" u="sng" dirty="0">
                <a:solidFill>
                  <a:schemeClr val="tx1"/>
                </a:solidFill>
              </a:rPr>
              <a:t>Dental Advisory Board</a:t>
            </a:r>
          </a:p>
          <a:p>
            <a:pPr marL="36000" lvl="0"/>
            <a:r>
              <a:rPr lang="en-US" sz="800" b="1" dirty="0">
                <a:solidFill>
                  <a:schemeClr val="tx1"/>
                </a:solidFill>
              </a:rPr>
              <a:t>Andrew Matta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    DrAndrewMatta@nadentalgroup.com</a:t>
            </a:r>
          </a:p>
          <a:p>
            <a:pPr marL="36000" lvl="0"/>
            <a:endParaRPr lang="en-US" sz="800" dirty="0">
              <a:solidFill>
                <a:schemeClr val="tx1"/>
              </a:solidFill>
            </a:endParaRPr>
          </a:p>
          <a:p>
            <a:pPr marL="36000" lvl="0" indent="720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tx1"/>
                </a:solidFill>
              </a:rPr>
              <a:t>Rodney Thomas Jr. 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    ThomasRo@nadentalgroup.com</a:t>
            </a:r>
            <a:br>
              <a:rPr lang="en-US" sz="800" dirty="0">
                <a:solidFill>
                  <a:schemeClr val="tx1"/>
                </a:solidFill>
              </a:rPr>
            </a:br>
            <a:endParaRPr lang="en-US" sz="800" dirty="0">
              <a:solidFill>
                <a:schemeClr val="tx1"/>
              </a:solidFill>
            </a:endParaRPr>
          </a:p>
          <a:p>
            <a:pPr marL="36000" indent="720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tx1"/>
                </a:solidFill>
              </a:rPr>
              <a:t>Marissa Trott       </a:t>
            </a:r>
            <a:r>
              <a:rPr lang="en-US" sz="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…</a:t>
            </a:r>
            <a:r>
              <a:rPr lang="en-US" sz="800" dirty="0">
                <a:solidFill>
                  <a:schemeClr val="tx1"/>
                </a:solidFill>
              </a:rPr>
              <a:t>Mtrott@nadentalgroup.com</a:t>
            </a:r>
            <a:br>
              <a:rPr lang="en-US" sz="800" dirty="0">
                <a:solidFill>
                  <a:schemeClr val="tx1"/>
                </a:solidFill>
              </a:rPr>
            </a:br>
            <a:endParaRPr lang="en-US" sz="800" dirty="0">
              <a:solidFill>
                <a:schemeClr val="tx1"/>
              </a:solidFill>
            </a:endParaRPr>
          </a:p>
          <a:p>
            <a:pPr marL="36000" lvl="0"/>
            <a:endParaRPr lang="en-US" sz="800" dirty="0">
              <a:solidFill>
                <a:srgbClr val="1F497D"/>
              </a:solidFill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7B1B693-54B9-477C-A1F9-06FC74CA98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005" y="440154"/>
            <a:ext cx="894841" cy="89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7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9263873A-58DD-4753-900A-D86C9E6F8DF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23674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9263873A-58DD-4753-900A-D86C9E6F8D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AAF3B147-BBA4-473A-A8FD-2FCB5D96C74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fi-FI" sz="8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F0452B-72A9-4F8C-925B-B6CF5F0933D9}"/>
              </a:ext>
            </a:extLst>
          </p:cNvPr>
          <p:cNvSpPr/>
          <p:nvPr/>
        </p:nvSpPr>
        <p:spPr>
          <a:xfrm>
            <a:off x="4718694" y="1387724"/>
            <a:ext cx="4146699" cy="50756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FA5213-7BAA-4431-8F59-C711444D9F54}"/>
              </a:ext>
            </a:extLst>
          </p:cNvPr>
          <p:cNvSpPr/>
          <p:nvPr/>
        </p:nvSpPr>
        <p:spPr>
          <a:xfrm>
            <a:off x="278606" y="1411208"/>
            <a:ext cx="4146699" cy="50287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" name="Otsikko 1">
            <a:extLst>
              <a:ext uri="{FF2B5EF4-FFF2-40B4-BE49-F238E27FC236}">
                <a16:creationId xmlns:a16="http://schemas.microsoft.com/office/drawing/2014/main" id="{44104AC9-F290-4F5B-8575-BFB619FB2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7" y="265201"/>
            <a:ext cx="8478532" cy="615553"/>
          </a:xfrm>
        </p:spPr>
        <p:txBody>
          <a:bodyPr/>
          <a:lstStyle/>
          <a:p>
            <a:pPr algn="l"/>
            <a:r>
              <a:rPr lang="fi-FI" sz="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i-FI" sz="2000" dirty="0">
                <a:solidFill>
                  <a:schemeClr val="accent6">
                    <a:lumMod val="75000"/>
                  </a:schemeClr>
                </a:solidFill>
              </a:rPr>
              <a:t>North American Dental Group: COVID-19 Update From Dental Advisory Board </a:t>
            </a:r>
            <a:endParaRPr lang="en-GB" sz="20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C58652-7240-41DF-8C87-27B4203B1D90}"/>
              </a:ext>
            </a:extLst>
          </p:cNvPr>
          <p:cNvSpPr/>
          <p:nvPr/>
        </p:nvSpPr>
        <p:spPr>
          <a:xfrm>
            <a:off x="278606" y="984008"/>
            <a:ext cx="8586787" cy="2999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Essential &amp; Emergent / Non-Essential Treatment That We Should Perform To Help Our Patients</a:t>
            </a:r>
            <a:endParaRPr lang="en-CH" sz="1400" b="1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E9F870E-1209-497E-B27A-B54B2696A3DF}"/>
              </a:ext>
            </a:extLst>
          </p:cNvPr>
          <p:cNvSpPr/>
          <p:nvPr/>
        </p:nvSpPr>
        <p:spPr>
          <a:xfrm>
            <a:off x="278606" y="1411208"/>
            <a:ext cx="4146699" cy="399899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en-US" sz="1000" dirty="0">
                <a:solidFill>
                  <a:schemeClr val="tx1"/>
                </a:solidFill>
              </a:rPr>
              <a:t>Dentists are to use this as a guideline and are encouraged to make professional judgement calls on the urgency of any procedure during emergencies/urgent treatments.</a:t>
            </a:r>
          </a:p>
          <a:p>
            <a:pPr fontAlgn="base"/>
            <a:endParaRPr lang="en-US" sz="1000" dirty="0">
              <a:solidFill>
                <a:schemeClr val="tx1"/>
              </a:solidFill>
            </a:endParaRPr>
          </a:p>
          <a:p>
            <a:pPr fontAlgn="base"/>
            <a:r>
              <a:rPr lang="en-US" sz="1000" dirty="0">
                <a:solidFill>
                  <a:schemeClr val="tx1"/>
                </a:solidFill>
              </a:rPr>
              <a:t>Emergency treatment relates to treatment of trauma, pain, infections, some inflammations, progressing cases of caries and periodontitis/</a:t>
            </a:r>
            <a:r>
              <a:rPr lang="en-US" sz="1000" dirty="0" err="1">
                <a:solidFill>
                  <a:schemeClr val="tx1"/>
                </a:solidFill>
              </a:rPr>
              <a:t>implantitis</a:t>
            </a:r>
            <a:r>
              <a:rPr lang="en-US" sz="1000" dirty="0">
                <a:solidFill>
                  <a:schemeClr val="tx1"/>
                </a:solidFill>
              </a:rPr>
              <a:t>. This includes larger damages on implants, bridges, crowns, fillings and ongoing active orthodontics with major failure or with risk for major failure in a shorter, 6 months perspective.</a:t>
            </a:r>
          </a:p>
          <a:p>
            <a:pPr fontAlgn="base"/>
            <a:endParaRPr lang="en-US" sz="1000" dirty="0">
              <a:solidFill>
                <a:schemeClr val="tx1"/>
              </a:solidFill>
            </a:endParaRPr>
          </a:p>
          <a:p>
            <a:pPr fontAlgn="base"/>
            <a:r>
              <a:rPr lang="en-US" sz="1000" b="1" dirty="0">
                <a:solidFill>
                  <a:schemeClr val="tx1"/>
                </a:solidFill>
              </a:rPr>
              <a:t>The emergency treatment should focus on ending the progress of disease or trauma as well as pain and to prevent further progress.</a:t>
            </a:r>
          </a:p>
          <a:p>
            <a:pPr fontAlgn="base"/>
            <a:endParaRPr lang="en-US" sz="1000" dirty="0">
              <a:solidFill>
                <a:schemeClr val="tx1"/>
              </a:solidFill>
            </a:endParaRPr>
          </a:p>
          <a:p>
            <a:pPr fontAlgn="base"/>
            <a:r>
              <a:rPr lang="en-US" sz="1000" dirty="0">
                <a:solidFill>
                  <a:schemeClr val="tx1"/>
                </a:solidFill>
              </a:rPr>
              <a:t>All procedures should also consider risk factors associated with demographics more susceptible to COVID-19, such as Elderly patients, High blood pressure, Chronic respiratory diseases, Diabetes, Cardiovascular diseases, Cancer, Diseases and therapies that weaken the Immune system.</a:t>
            </a:r>
          </a:p>
          <a:p>
            <a:pPr fontAlgn="base"/>
            <a:r>
              <a:rPr lang="en-US" sz="1000" dirty="0">
                <a:solidFill>
                  <a:schemeClr val="tx1"/>
                </a:solidFill>
              </a:rPr>
              <a:t> </a:t>
            </a:r>
          </a:p>
          <a:p>
            <a:pPr fontAlgn="base"/>
            <a:r>
              <a:rPr lang="en-US" sz="1000" dirty="0">
                <a:solidFill>
                  <a:schemeClr val="tx1"/>
                </a:solidFill>
              </a:rPr>
              <a:t>The reason for why we consider each patient essential or non-essential must be thoroughly explained/documented in the patients’ health care records.</a:t>
            </a:r>
          </a:p>
          <a:p>
            <a:pPr fontAlgn="base"/>
            <a:endParaRPr lang="en-US" sz="1000" dirty="0">
              <a:solidFill>
                <a:schemeClr val="tx1"/>
              </a:solidFill>
            </a:endParaRPr>
          </a:p>
          <a:p>
            <a:pPr fontAlgn="base"/>
            <a:endParaRPr lang="en-US" sz="1100" dirty="0">
              <a:solidFill>
                <a:schemeClr val="tx2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4500E4E-18CD-4067-BF7A-032DC23A3A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98" y="624840"/>
            <a:ext cx="894841" cy="762884"/>
          </a:xfrm>
          <a:prstGeom prst="rect">
            <a:avLst/>
          </a:prstGeom>
        </p:spPr>
      </p:pic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D7A2DCED-6D70-4827-8BEA-E5C65401C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97535"/>
              </p:ext>
            </p:extLst>
          </p:nvPr>
        </p:nvGraphicFramePr>
        <p:xfrm>
          <a:off x="4772891" y="1411208"/>
          <a:ext cx="4038600" cy="5028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Worksheet" r:id="rId8" imgW="7292293" imgH="11864448" progId="Excel.Sheet.12">
                  <p:embed/>
                </p:oleObj>
              </mc:Choice>
              <mc:Fallback>
                <p:oleObj name="Worksheet" r:id="rId8" imgW="7292293" imgH="11864448" progId="Excel.Sheet.12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7A2DCED-6D70-4827-8BEA-E5C65401C9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72891" y="1411208"/>
                        <a:ext cx="4038600" cy="5028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4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ayART3pTClHZhE0i_BcA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E5080DF31B843AEAE514689EBE73A" ma:contentTypeVersion="13" ma:contentTypeDescription="Create a new document." ma:contentTypeScope="" ma:versionID="e8fca53c4351ffa20316fe9d21358c33">
  <xsd:schema xmlns:xsd="http://www.w3.org/2001/XMLSchema" xmlns:xs="http://www.w3.org/2001/XMLSchema" xmlns:p="http://schemas.microsoft.com/office/2006/metadata/properties" xmlns:ns3="7e460a29-eadf-4295-980b-4668fab5cd06" xmlns:ns4="82a4bb2c-caeb-4d45-bf60-aeb944eee919" targetNamespace="http://schemas.microsoft.com/office/2006/metadata/properties" ma:root="true" ma:fieldsID="6ac745cad33cf9633261f219698b50fe" ns3:_="" ns4:_="">
    <xsd:import namespace="7e460a29-eadf-4295-980b-4668fab5cd06"/>
    <xsd:import namespace="82a4bb2c-caeb-4d45-bf60-aeb944eee9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460a29-eadf-4295-980b-4668fab5cd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a4bb2c-caeb-4d45-bf60-aeb944eee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058CB2-AAF2-4ADE-8982-66797CE82D68}">
  <ds:schemaRefs>
    <ds:schemaRef ds:uri="82a4bb2c-caeb-4d45-bf60-aeb944eee919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7e460a29-eadf-4295-980b-4668fab5cd06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535B1F-C0CF-4D46-92FD-40B01FBB5C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9E0DA4-9C32-41BB-AED6-040902BD33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460a29-eadf-4295-980b-4668fab5cd06"/>
    <ds:schemaRef ds:uri="82a4bb2c-caeb-4d45-bf60-aeb944eee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</TotalTime>
  <Words>801</Words>
  <Application>Microsoft Office PowerPoint</Application>
  <PresentationFormat>On-screen Show (4:3)</PresentationFormat>
  <Paragraphs>117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Corbel</vt:lpstr>
      <vt:lpstr>2_Office Theme</vt:lpstr>
      <vt:lpstr>think-cell Slide</vt:lpstr>
      <vt:lpstr>Worksheet</vt:lpstr>
      <vt:lpstr>North American Dental Group: COVID-19 Update From Dental Advisory Board(1/2)  </vt:lpstr>
      <vt:lpstr> North American Dental Group: COVID-19 Update From Dental Advisory Board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Landeau</dc:creator>
  <cp:lastModifiedBy>Phil Mulkins</cp:lastModifiedBy>
  <cp:revision>101</cp:revision>
  <cp:lastPrinted>2020-01-08T11:03:21Z</cp:lastPrinted>
  <dcterms:created xsi:type="dcterms:W3CDTF">2019-12-20T12:54:57Z</dcterms:created>
  <dcterms:modified xsi:type="dcterms:W3CDTF">2020-04-13T16:18:05Z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0x0101006D5E5080DF31B843AEAE514689EBE73A</vt:lpwstr>
  </property>
</Properties>
</file>